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80" r:id="rId3"/>
    <p:sldId id="281" r:id="rId4"/>
    <p:sldId id="263" r:id="rId5"/>
    <p:sldId id="271" r:id="rId6"/>
    <p:sldId id="282" r:id="rId7"/>
    <p:sldId id="284" r:id="rId8"/>
    <p:sldId id="283" r:id="rId9"/>
    <p:sldId id="285" r:id="rId10"/>
  </p:sldIdLst>
  <p:sldSz cx="12192000" cy="6858000"/>
  <p:notesSz cx="6858000" cy="9144000"/>
  <p:embeddedFontLst>
    <p:embeddedFont>
      <p:font typeface="Lato" panose="020F0502020204030203" pitchFamily="34" charset="0"/>
      <p:regular r:id="rId12"/>
      <p:bold r:id="rId13"/>
      <p:italic r:id="rId14"/>
      <p:boldItalic r:id="rId15"/>
    </p:embeddedFont>
    <p:embeddedFont>
      <p:font typeface="Poppins" panose="00000500000000000000" pitchFamily="2" charset="-18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7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027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2597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4655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5920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269535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2045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316653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0861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/>
        </p:nvSpPr>
        <p:spPr>
          <a:xfrm>
            <a:off x="695325" y="2045940"/>
            <a:ext cx="10801350" cy="807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5250" b="1" i="0" u="none" strike="noStrike" cap="none" dirty="0">
                <a:solidFill>
                  <a:schemeClr val="accent1">
                    <a:lumMod val="75000"/>
                  </a:schemeClr>
                </a:solidFill>
                <a:latin typeface="Poppins"/>
                <a:ea typeface="Poppins"/>
                <a:cs typeface="Poppins"/>
                <a:sym typeface="Poppins"/>
              </a:rPr>
              <a:t>Gyógyszer-piaci KICK-OFF</a:t>
            </a:r>
            <a:endParaRPr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Google Shape;87;p13">
            <a:extLst>
              <a:ext uri="{FF2B5EF4-FFF2-40B4-BE49-F238E27FC236}">
                <a16:creationId xmlns:a16="http://schemas.microsoft.com/office/drawing/2014/main" id="{A7F4A14A-BFE1-4CB8-AD64-47C72023DC49}"/>
              </a:ext>
            </a:extLst>
          </p:cNvPr>
          <p:cNvSpPr txBox="1"/>
          <p:nvPr/>
        </p:nvSpPr>
        <p:spPr>
          <a:xfrm>
            <a:off x="952500" y="4687513"/>
            <a:ext cx="10287000" cy="1181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400" b="0" i="0" u="none" strike="noStrike" cap="none" dirty="0">
                <a:solidFill>
                  <a:schemeClr val="accent1">
                    <a:lumMod val="75000"/>
                  </a:schemeClr>
                </a:solidFill>
                <a:latin typeface="Lato"/>
                <a:ea typeface="Lato"/>
                <a:cs typeface="Lato"/>
                <a:sym typeface="Lato"/>
              </a:rPr>
              <a:t>Karsay Ákos </a:t>
            </a:r>
          </a:p>
          <a:p>
            <a:pPr marL="0" marR="0" lvl="0" indent="0" algn="ctr" rtl="0">
              <a:lnSpc>
                <a:spcPct val="1599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400" b="0" i="0" u="none" strike="noStrike" cap="none" dirty="0">
                <a:solidFill>
                  <a:schemeClr val="accent1">
                    <a:lumMod val="75000"/>
                  </a:schemeClr>
                </a:solidFill>
                <a:latin typeface="Lato"/>
                <a:ea typeface="Lato"/>
                <a:cs typeface="Lato"/>
                <a:sym typeface="Lato"/>
              </a:rPr>
              <a:t>Egészségügyi szakdiplomata, Brüsszel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/>
          <p:nvPr/>
        </p:nvSpPr>
        <p:spPr>
          <a:xfrm>
            <a:off x="571500" y="1427696"/>
            <a:ext cx="10058400" cy="29546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just"/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Az EÜ90 4/a1 és 4/a2 pont alatti gyógyszerek rendelését engedélyezi háziorvosok részére:</a:t>
            </a:r>
          </a:p>
          <a:p>
            <a:pPr lvl="0"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Vénás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thromboemboliás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esemény elsődleges megelőzésére:</a:t>
            </a:r>
          </a:p>
          <a:p>
            <a:pPr lvl="0"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- kórházi kezelést követően, a zárójelentésben szereplő készítmény biztosítása a zárójelentésben megjelölt időpontig,</a:t>
            </a:r>
          </a:p>
          <a:p>
            <a:pPr lvl="0"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- nem negatív székletvér eredménnyel rendelkező betegek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colonoscopias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vizsgálatát megelőzően, K-vitamin antagonistáról történő átállítása érdekében,</a:t>
            </a:r>
          </a:p>
          <a:p>
            <a:pPr lvl="0"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- fogászati beavatkozások esetén K-vitamin antagonistáról történő átállítása érdekében.</a:t>
            </a:r>
          </a:p>
          <a:p>
            <a:pPr lvl="0" algn="just"/>
            <a:endParaRPr lang="hu-HU" sz="2000" dirty="0">
              <a:effectLst/>
              <a:latin typeface="+mn-lt"/>
              <a:ea typeface="Calibri" panose="020F0502020204030204" pitchFamily="34" charset="0"/>
            </a:endParaRPr>
          </a:p>
          <a:p>
            <a:pPr lvl="0" algn="just"/>
            <a:r>
              <a:rPr lang="hu-HU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Háziorvos megkötés nélkül írhat.</a:t>
            </a:r>
          </a:p>
        </p:txBody>
      </p:sp>
      <p:sp>
        <p:nvSpPr>
          <p:cNvPr id="111" name="Google Shape;111;p15"/>
          <p:cNvSpPr txBox="1"/>
          <p:nvPr/>
        </p:nvSpPr>
        <p:spPr>
          <a:xfrm>
            <a:off x="571500" y="571500"/>
            <a:ext cx="1160145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Változás </a:t>
            </a:r>
            <a:r>
              <a:rPr lang="hu-HU" sz="3000" b="1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2</a:t>
            </a:r>
            <a:r>
              <a:rPr lang="en-US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.</a:t>
            </a:r>
            <a:r>
              <a:rPr lang="hu-HU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– ÚJ </a:t>
            </a:r>
            <a:r>
              <a:rPr lang="en-US" sz="3000" b="1" i="0" u="none" strike="noStrike" cap="none" dirty="0" err="1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pont</a:t>
            </a:r>
            <a:r>
              <a:rPr lang="en-US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: E</a:t>
            </a:r>
            <a:r>
              <a:rPr lang="hu-HU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Ü</a:t>
            </a:r>
            <a:r>
              <a:rPr lang="en-US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90 4/a3</a:t>
            </a:r>
            <a:endParaRPr lang="en-US" dirty="0"/>
          </a:p>
        </p:txBody>
      </p:sp>
      <p:sp>
        <p:nvSpPr>
          <p:cNvPr id="4" name="Google Shape;103;p15">
            <a:extLst>
              <a:ext uri="{FF2B5EF4-FFF2-40B4-BE49-F238E27FC236}">
                <a16:creationId xmlns:a16="http://schemas.microsoft.com/office/drawing/2014/main" id="{CC38D8D8-4C93-4459-B3CD-DDEB6A7886A8}"/>
              </a:ext>
            </a:extLst>
          </p:cNvPr>
          <p:cNvSpPr txBox="1"/>
          <p:nvPr/>
        </p:nvSpPr>
        <p:spPr>
          <a:xfrm>
            <a:off x="571500" y="4776882"/>
            <a:ext cx="10058400" cy="1138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just"/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Készítmény:</a:t>
            </a: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CLEXANE 2000 NE (20 MG)/0,2 ML OLDATOS INJEKCIÓ</a:t>
            </a:r>
            <a:endParaRPr lang="hu-H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HEPAXANE 2000 NE (20 MG)/0,2 ML OLDATOS INJEKCIÓ</a:t>
            </a:r>
            <a:endParaRPr lang="hu-H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-"/>
            </a:pP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INHIXA 2000 NE (20 MG)/0,2 ML OLDATOS INJEKCIÓ</a:t>
            </a:r>
            <a:endParaRPr lang="hu-H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95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5"/>
          <p:cNvSpPr txBox="1"/>
          <p:nvPr/>
        </p:nvSpPr>
        <p:spPr>
          <a:xfrm>
            <a:off x="571500" y="571500"/>
            <a:ext cx="11601450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Változás 3</a:t>
            </a:r>
            <a:r>
              <a:rPr lang="en-US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.</a:t>
            </a:r>
            <a:r>
              <a:rPr lang="hu-HU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– </a:t>
            </a:r>
            <a:r>
              <a:rPr lang="hu-HU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További</a:t>
            </a:r>
            <a:r>
              <a:rPr lang="en-US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 EÜ </a:t>
            </a:r>
            <a:r>
              <a:rPr lang="en-US" sz="3000" b="1" i="0" u="none" strike="noStrike" cap="none" dirty="0" err="1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pontok</a:t>
            </a:r>
            <a:r>
              <a:rPr lang="hu-HU" sz="3000" b="1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:</a:t>
            </a:r>
            <a:r>
              <a:rPr lang="en-US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 a </a:t>
            </a:r>
            <a:r>
              <a:rPr lang="en-US" sz="3000" b="1" i="0" u="none" strike="noStrike" cap="none" dirty="0" err="1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háziorvos</a:t>
            </a:r>
            <a:r>
              <a:rPr lang="en-US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3000" b="1" i="0" u="none" strike="noStrike" cap="none" dirty="0" err="1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szakorvosi</a:t>
            </a:r>
            <a:r>
              <a:rPr lang="en-US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3000" b="1" i="0" u="none" strike="noStrike" cap="none" dirty="0" err="1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javaslatra</a:t>
            </a:r>
            <a:r>
              <a:rPr lang="en-US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3000" b="1" i="0" u="none" strike="noStrike" cap="none" dirty="0" err="1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vagy</a:t>
            </a:r>
            <a:r>
              <a:rPr lang="en-US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3000" b="1" i="0" u="none" strike="noStrike" cap="none" dirty="0" err="1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anélkül</a:t>
            </a:r>
            <a:r>
              <a:rPr lang="en-US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3000" b="1" i="0" u="none" strike="noStrike" cap="none" dirty="0" err="1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írhat</a:t>
            </a:r>
            <a:endParaRPr lang="en-US" dirty="0"/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id="{DFF1054B-5301-410E-ABD0-2F79D374F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792" y="2291643"/>
            <a:ext cx="11210783" cy="2167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59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Google Shape;157;p20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20671" y="1594274"/>
            <a:ext cx="10380584" cy="20156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20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60187" y="3904678"/>
            <a:ext cx="10441068" cy="2381822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20"/>
          <p:cNvSpPr txBox="1"/>
          <p:nvPr/>
        </p:nvSpPr>
        <p:spPr>
          <a:xfrm>
            <a:off x="776881" y="1678748"/>
            <a:ext cx="10068164" cy="18466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just"/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Már átesett:</a:t>
            </a:r>
          </a:p>
          <a:p>
            <a:pPr algn="just"/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EÜ100 76.</a:t>
            </a:r>
            <a:endParaRPr lang="hu-HU" sz="2000" dirty="0">
              <a:solidFill>
                <a:schemeClr val="accent1">
                  <a:lumMod val="75000"/>
                </a:schemeClr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2000" dirty="0">
                <a:effectLst/>
                <a:latin typeface="+mn-lt"/>
                <a:ea typeface="Calibri" panose="020F0502020204030204" pitchFamily="34" charset="0"/>
              </a:rPr>
              <a:t>In vitro és/vagy in vivo diagnosztikával igazolt, klinikai tüneteket okozó túlérzékenység gyakran </a:t>
            </a:r>
            <a:r>
              <a:rPr lang="hu-HU" sz="2000" dirty="0" err="1">
                <a:effectLst/>
                <a:latin typeface="+mn-lt"/>
                <a:ea typeface="Calibri" panose="020F0502020204030204" pitchFamily="34" charset="0"/>
              </a:rPr>
              <a:t>allergizáló</a:t>
            </a:r>
            <a:r>
              <a:rPr lang="hu-HU" sz="2000" dirty="0">
                <a:effectLst/>
                <a:latin typeface="+mn-lt"/>
                <a:ea typeface="Calibri" panose="020F0502020204030204" pitchFamily="34" charset="0"/>
              </a:rPr>
              <a:t> táplálékra, gyógyszerre, rovarméregre abban az esetben, ha súlyos szisztémás reakció szerepel a kórtörténetben, illetve bármilyen okból (foglakozás, környezet) nagy az </a:t>
            </a:r>
            <a:r>
              <a:rPr lang="hu-HU" sz="2000" dirty="0" err="1">
                <a:effectLst/>
                <a:latin typeface="+mn-lt"/>
                <a:ea typeface="Calibri" panose="020F0502020204030204" pitchFamily="34" charset="0"/>
              </a:rPr>
              <a:t>anaphylaxia</a:t>
            </a:r>
            <a:r>
              <a:rPr lang="hu-HU" sz="2000" dirty="0">
                <a:effectLst/>
                <a:latin typeface="+mn-lt"/>
                <a:ea typeface="Calibri" panose="020F0502020204030204" pitchFamily="34" charset="0"/>
              </a:rPr>
              <a:t> veszélye.</a:t>
            </a:r>
            <a:endParaRPr lang="hu-HU" sz="2000" dirty="0"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162" name="Google Shape;162;p20"/>
          <p:cNvSpPr txBox="1"/>
          <p:nvPr/>
        </p:nvSpPr>
        <p:spPr>
          <a:xfrm>
            <a:off x="776880" y="4007488"/>
            <a:ext cx="9721215" cy="1231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just"/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Diagnosztikával igazolt:</a:t>
            </a:r>
          </a:p>
          <a:p>
            <a:pPr algn="just"/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EÜ70 32.</a:t>
            </a:r>
            <a:endParaRPr lang="hu-HU" sz="2000" dirty="0">
              <a:solidFill>
                <a:schemeClr val="accent1">
                  <a:lumMod val="75000"/>
                </a:schemeClr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2000" dirty="0">
                <a:effectLst/>
                <a:latin typeface="+mn-lt"/>
                <a:ea typeface="Calibri" panose="020F0502020204030204" pitchFamily="34" charset="0"/>
              </a:rPr>
              <a:t>In vitro és/vagy in vivo diagnosztikával igazolt, klinikai tüneteket okozó túlérzékenység gyakran </a:t>
            </a:r>
            <a:r>
              <a:rPr lang="hu-HU" sz="2000" dirty="0" err="1">
                <a:effectLst/>
                <a:latin typeface="+mn-lt"/>
                <a:ea typeface="Calibri" panose="020F0502020204030204" pitchFamily="34" charset="0"/>
              </a:rPr>
              <a:t>allergizáló</a:t>
            </a:r>
            <a:r>
              <a:rPr lang="hu-HU" sz="2000" dirty="0">
                <a:effectLst/>
                <a:latin typeface="+mn-lt"/>
                <a:ea typeface="Calibri" panose="020F0502020204030204" pitchFamily="34" charset="0"/>
              </a:rPr>
              <a:t> táplálékra, gyógyszerre, rovarméregre.</a:t>
            </a:r>
            <a:endParaRPr lang="hu-HU" sz="2000" dirty="0"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163" name="Google Shape;163;p20"/>
          <p:cNvSpPr txBox="1"/>
          <p:nvPr/>
        </p:nvSpPr>
        <p:spPr>
          <a:xfrm>
            <a:off x="571500" y="571500"/>
            <a:ext cx="1160145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000" b="1" dirty="0">
                <a:solidFill>
                  <a:srgbClr val="0D47A1"/>
                </a:solidFill>
                <a:latin typeface="Poppins"/>
                <a:cs typeface="Poppins"/>
                <a:sym typeface="Poppins"/>
              </a:rPr>
              <a:t>EÜ 100 – </a:t>
            </a:r>
            <a:r>
              <a:rPr lang="hu-HU" sz="3000" b="1" dirty="0" err="1">
                <a:solidFill>
                  <a:srgbClr val="0D47A1"/>
                </a:solidFill>
                <a:latin typeface="Poppins"/>
                <a:cs typeface="Poppins"/>
                <a:sym typeface="Poppins"/>
              </a:rPr>
              <a:t>anaphylaxia</a:t>
            </a:r>
            <a:r>
              <a:rPr lang="hu-HU" sz="3000" b="1" dirty="0">
                <a:solidFill>
                  <a:srgbClr val="0D47A1"/>
                </a:solidFill>
                <a:latin typeface="Poppins"/>
                <a:cs typeface="Poppins"/>
                <a:sym typeface="Poppins"/>
              </a:rPr>
              <a:t> veszélye</a:t>
            </a:r>
            <a:endParaRPr dirty="0"/>
          </a:p>
        </p:txBody>
      </p:sp>
      <p:sp>
        <p:nvSpPr>
          <p:cNvPr id="9" name="Google Shape;162;p20">
            <a:extLst>
              <a:ext uri="{FF2B5EF4-FFF2-40B4-BE49-F238E27FC236}">
                <a16:creationId xmlns:a16="http://schemas.microsoft.com/office/drawing/2014/main" id="{55DE37E8-6417-4DCA-BCBC-80F6CE05F015}"/>
              </a:ext>
            </a:extLst>
          </p:cNvPr>
          <p:cNvSpPr txBox="1"/>
          <p:nvPr/>
        </p:nvSpPr>
        <p:spPr>
          <a:xfrm>
            <a:off x="776880" y="5390384"/>
            <a:ext cx="9721215" cy="677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just"/>
            <a:r>
              <a:rPr lang="hu-HU" sz="24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Calibri" panose="020F0502020204030204" pitchFamily="34" charset="0"/>
              </a:rPr>
              <a:t>Háziorvos megkötés nélkül javaslatra írhat</a:t>
            </a:r>
          </a:p>
          <a:p>
            <a:pPr algn="just"/>
            <a:r>
              <a:rPr lang="hu-HU" sz="2000" dirty="0">
                <a:latin typeface="+mn-lt"/>
                <a:ea typeface="Calibri" panose="020F0502020204030204" pitchFamily="34" charset="0"/>
              </a:rPr>
              <a:t>Készítmény: </a:t>
            </a:r>
            <a:r>
              <a:rPr lang="hu-HU" sz="2000" dirty="0" err="1">
                <a:latin typeface="+mn-lt"/>
                <a:ea typeface="Calibri" panose="020F0502020204030204" pitchFamily="34" charset="0"/>
              </a:rPr>
              <a:t>Anapen</a:t>
            </a:r>
            <a:r>
              <a:rPr lang="hu-HU" sz="2000" dirty="0">
                <a:latin typeface="+mn-lt"/>
                <a:ea typeface="Calibri" panose="020F0502020204030204" pitchFamily="34" charset="0"/>
              </a:rPr>
              <a:t>, </a:t>
            </a:r>
            <a:r>
              <a:rPr lang="hu-HU" sz="2000" dirty="0" err="1">
                <a:latin typeface="+mn-lt"/>
                <a:ea typeface="Calibri" panose="020F0502020204030204" pitchFamily="34" charset="0"/>
              </a:rPr>
              <a:t>Epipen</a:t>
            </a:r>
            <a:endParaRPr lang="hu-HU" sz="2000" dirty="0">
              <a:latin typeface="+mn-lt"/>
              <a:ea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Google Shape;157;p20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1500" y="1143496"/>
            <a:ext cx="10380584" cy="5485904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20"/>
          <p:cNvSpPr txBox="1"/>
          <p:nvPr/>
        </p:nvSpPr>
        <p:spPr>
          <a:xfrm>
            <a:off x="554235" y="1143496"/>
            <a:ext cx="10068164" cy="1661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just"/>
            <a:r>
              <a:rPr lang="hu-HU" sz="1800" b="1" dirty="0">
                <a:effectLst/>
                <a:latin typeface="+mn-lt"/>
                <a:ea typeface="Calibri" panose="020F0502020204030204" pitchFamily="34" charset="0"/>
              </a:rPr>
              <a:t>EÜ90 1/e.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Kardiovaszkuláris betegségben (ACS, STEMI,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nonSTEMI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)-, bizonyítottan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cerebrovaszkuláris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eseményen (TIA, stroke) átesett beteg számára -, </a:t>
            </a:r>
            <a:r>
              <a:rPr lang="hu-HU" sz="1800" dirty="0">
                <a:latin typeface="+mn-lt"/>
                <a:ea typeface="Calibri" panose="020F0502020204030204" pitchFamily="34" charset="0"/>
              </a:rPr>
              <a:t>p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erifériás érbetegség miatt műtéten átesett beteg számára - igen nagy kardiovaszkuláris rizikó és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hyperlipidaemia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esetén</a:t>
            </a:r>
          </a:p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Készítmény: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Atoris</a:t>
            </a:r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Cholezta</a:t>
            </a:r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, Co-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Xeter</a:t>
            </a:r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Cotowan</a:t>
            </a:r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, Delipid,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Ezetimib</a:t>
            </a:r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Ezetrol</a:t>
            </a:r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Ezoleta</a:t>
            </a:r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Rosuvastatin</a:t>
            </a:r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Roxera</a:t>
            </a:r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Rozetin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162" name="Google Shape;162;p20"/>
          <p:cNvSpPr txBox="1"/>
          <p:nvPr/>
        </p:nvSpPr>
        <p:spPr>
          <a:xfrm>
            <a:off x="571500" y="3120747"/>
            <a:ext cx="9721215" cy="3508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just"/>
            <a:r>
              <a:rPr lang="hu-HU" sz="1800" b="1" dirty="0">
                <a:effectLst/>
                <a:latin typeface="+mn-lt"/>
                <a:ea typeface="Calibri" panose="020F0502020204030204" pitchFamily="34" charset="0"/>
              </a:rPr>
              <a:t>EÜ90 1/f.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A Magyar Kardiovaszkuláris Terápiás Konszenzus Konferencia terápiás ajánlása alapján igen nagy kardiovaszkuláris kockázatú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hyperlipidaemiás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veseelégtelenségben szenvedő </a:t>
            </a:r>
          </a:p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Készítmény: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Atoris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Cholezta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Ezetimibe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/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Atorvastatin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Inegy</a:t>
            </a:r>
            <a:endParaRPr lang="hu-HU" sz="1800" dirty="0">
              <a:effectLst/>
              <a:latin typeface="+mn-lt"/>
              <a:ea typeface="Calibri" panose="020F0502020204030204" pitchFamily="34" charset="0"/>
            </a:endParaRPr>
          </a:p>
          <a:p>
            <a:pPr algn="just"/>
            <a:endParaRPr lang="hu-HU" sz="1800" dirty="0">
              <a:latin typeface="+mn-lt"/>
              <a:ea typeface="Calibri" panose="020F0502020204030204" pitchFamily="34" charset="0"/>
            </a:endParaRPr>
          </a:p>
          <a:p>
            <a:pPr algn="just"/>
            <a:r>
              <a:rPr lang="hu-HU" sz="1800" b="1" dirty="0">
                <a:effectLst/>
                <a:latin typeface="+mn-lt"/>
                <a:ea typeface="Calibri" panose="020F0502020204030204" pitchFamily="34" charset="0"/>
              </a:rPr>
              <a:t>EÜ90 31.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Akut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myocardialis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infarctust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követő teljes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medikáció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(ACE-gátló, béta-receptor blokkoló,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diuretikum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nitrát) ellenére fennálló szimptómás szívelégtelenség (NYHA III-IV., LVEF &lt;40%) kiegészítő terápiájaként.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Készítmény: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Eplerenon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Eplezot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Inspra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Licepler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endParaRPr lang="hu-HU" sz="2400" dirty="0">
              <a:latin typeface="+mn-lt"/>
            </a:endParaRPr>
          </a:p>
          <a:p>
            <a:r>
              <a:rPr lang="hu-HU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Háziorvos megkötés nélkül javaslatra írhat</a:t>
            </a:r>
          </a:p>
        </p:txBody>
      </p:sp>
      <p:sp>
        <p:nvSpPr>
          <p:cNvPr id="163" name="Google Shape;163;p20"/>
          <p:cNvSpPr txBox="1"/>
          <p:nvPr/>
        </p:nvSpPr>
        <p:spPr>
          <a:xfrm>
            <a:off x="571500" y="571500"/>
            <a:ext cx="1160145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000" b="1" dirty="0">
                <a:solidFill>
                  <a:srgbClr val="0D47A1"/>
                </a:solidFill>
                <a:latin typeface="Poppins"/>
                <a:cs typeface="Poppins"/>
                <a:sym typeface="Poppins"/>
              </a:rPr>
              <a:t>Keringési, szív érrendszeri indikációk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39436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Google Shape;157;p20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1500" y="1143496"/>
            <a:ext cx="10380584" cy="4867339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20"/>
          <p:cNvSpPr txBox="1"/>
          <p:nvPr/>
        </p:nvSpPr>
        <p:spPr>
          <a:xfrm>
            <a:off x="554235" y="1143496"/>
            <a:ext cx="10068164" cy="2215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just"/>
            <a:r>
              <a:rPr lang="hu-HU" sz="1800" b="1" dirty="0">
                <a:effectLst/>
                <a:latin typeface="+mn-lt"/>
                <a:ea typeface="Calibri" panose="020F0502020204030204" pitchFamily="34" charset="0"/>
              </a:rPr>
              <a:t>EÜ90 37.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b="1" dirty="0">
                <a:effectLst/>
                <a:latin typeface="+mn-lt"/>
                <a:ea typeface="Calibri" panose="020F0502020204030204" pitchFamily="34" charset="0"/>
              </a:rPr>
              <a:t>Támogatott indikációk: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- Az alkalmazási előírás szerinti csökkent balkamra-funkcióval rendelkező szívelégtelenségben szenvedő beteg, aki tolerálja a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mineralokortikoid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-receptor-antagonista kezelést, de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gynaecomastia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vagy emlőfájdalom mellékhatás miatt nem tolerálja a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spironolakton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-kezelést (a fájdalomskálán elért pontszám dokumentáltan 4 vagy a feletti; hétköznapi életvitelét jelentősen megnehezíti), illetve a fizikális vizsgálattal az emlő megnagyobbodása (&gt;4 cm), érzékenysége tapasztalható.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Készítmény: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Eplerenon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Eplezot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Inspra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Licepler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162" name="Google Shape;162;p20"/>
          <p:cNvSpPr txBox="1"/>
          <p:nvPr/>
        </p:nvSpPr>
        <p:spPr>
          <a:xfrm>
            <a:off x="554235" y="3746817"/>
            <a:ext cx="10068164" cy="212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just"/>
            <a:r>
              <a:rPr lang="hu-HU" sz="1800" b="1" dirty="0">
                <a:effectLst/>
                <a:latin typeface="+mn-lt"/>
                <a:ea typeface="Calibri" panose="020F0502020204030204" pitchFamily="34" charset="0"/>
              </a:rPr>
              <a:t>EÜ70 2/a3.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b="1" dirty="0">
                <a:effectLst/>
                <a:latin typeface="+mn-lt"/>
                <a:ea typeface="Calibri" panose="020F0502020204030204" pitchFamily="34" charset="0"/>
              </a:rPr>
              <a:t>Támogatott indikációk: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Atherothromboticus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és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thromboemboliás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események primer és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secunder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prevenció céljából alkalmazható – a finanszírozási eljárásrend szerint 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Készítmény: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Clopidep</a:t>
            </a:r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Clopidogrel</a:t>
            </a:r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Kardogrel</a:t>
            </a:r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Kerberan</a:t>
            </a:r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Plagrel</a:t>
            </a:r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Trombex</a:t>
            </a:r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Zyllt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endParaRPr lang="hu-HU" sz="2400" dirty="0">
              <a:latin typeface="+mn-lt"/>
            </a:endParaRPr>
          </a:p>
          <a:p>
            <a:r>
              <a:rPr lang="hu-HU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Háziorvos megkötés nélkül javaslatra írhat</a:t>
            </a:r>
          </a:p>
        </p:txBody>
      </p:sp>
      <p:sp>
        <p:nvSpPr>
          <p:cNvPr id="163" name="Google Shape;163;p20"/>
          <p:cNvSpPr txBox="1"/>
          <p:nvPr/>
        </p:nvSpPr>
        <p:spPr>
          <a:xfrm>
            <a:off x="571500" y="571500"/>
            <a:ext cx="1160145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000" b="1" dirty="0">
                <a:solidFill>
                  <a:srgbClr val="0D47A1"/>
                </a:solidFill>
                <a:latin typeface="Poppins"/>
                <a:cs typeface="Poppins"/>
                <a:sym typeface="Poppins"/>
              </a:rPr>
              <a:t>Keringési, szív érrendszeri indikációk II.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5698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Google Shape;157;p20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1500" y="1143496"/>
            <a:ext cx="10380584" cy="4867339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20"/>
          <p:cNvSpPr txBox="1"/>
          <p:nvPr/>
        </p:nvSpPr>
        <p:spPr>
          <a:xfrm>
            <a:off x="554235" y="1143496"/>
            <a:ext cx="10380584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just"/>
            <a:r>
              <a:rPr lang="hu-HU" sz="1800" b="1" dirty="0">
                <a:effectLst/>
                <a:latin typeface="+mn-lt"/>
                <a:ea typeface="Calibri" panose="020F0502020204030204" pitchFamily="34" charset="0"/>
              </a:rPr>
              <a:t>EÜ70 26.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b="1" dirty="0">
                <a:effectLst/>
                <a:latin typeface="+mn-lt"/>
                <a:ea typeface="Calibri" panose="020F0502020204030204" pitchFamily="34" charset="0"/>
              </a:rPr>
              <a:t>Támogatott indikációk: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Stroke és szisztémás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embolizáció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megelőzésére nem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billentyû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eredetû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pitvarfibrillációban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szenvedő felnőtt betegeknél.</a:t>
            </a:r>
          </a:p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Készítmény: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Apixaban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Cagluen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dabigatran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Dannego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Darocxomb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Dovequa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Edoxaban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Telexer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Zorraten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. 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2" name="Google Shape;162;p20"/>
          <p:cNvSpPr txBox="1"/>
          <p:nvPr/>
        </p:nvSpPr>
        <p:spPr>
          <a:xfrm>
            <a:off x="571500" y="3082488"/>
            <a:ext cx="10068164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just"/>
            <a:r>
              <a:rPr lang="hu-HU" sz="1800" b="1" dirty="0">
                <a:effectLst/>
                <a:latin typeface="+mn-lt"/>
                <a:ea typeface="Calibri" panose="020F0502020204030204" pitchFamily="34" charset="0"/>
              </a:rPr>
              <a:t>EÜ50 10.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b="1" dirty="0">
                <a:effectLst/>
                <a:latin typeface="+mn-lt"/>
                <a:ea typeface="Calibri" panose="020F0502020204030204" pitchFamily="34" charset="0"/>
              </a:rPr>
              <a:t>Támogatott indikációk: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Coronariascleroticus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stabil angina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pectoris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komplex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antianginás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kezelés mellett ismétlődő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anginiform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panaszok fennállása esetén - a finanszírozási eljárásrend szerint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Készítmény: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Adexor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Mezitan,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Moduxin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Preductal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Trimetazidine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r>
              <a:rPr lang="hu-HU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Háziorvos megkötés nélkül javaslatra írhat</a:t>
            </a:r>
          </a:p>
        </p:txBody>
      </p:sp>
      <p:sp>
        <p:nvSpPr>
          <p:cNvPr id="163" name="Google Shape;163;p20"/>
          <p:cNvSpPr txBox="1"/>
          <p:nvPr/>
        </p:nvSpPr>
        <p:spPr>
          <a:xfrm>
            <a:off x="571500" y="571500"/>
            <a:ext cx="1160145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000" b="1" dirty="0">
                <a:solidFill>
                  <a:srgbClr val="0D47A1"/>
                </a:solidFill>
                <a:latin typeface="Poppins"/>
                <a:cs typeface="Poppins"/>
                <a:sym typeface="Poppins"/>
              </a:rPr>
              <a:t>Keringési, szív érrendszeri indikációk III.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73911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Google Shape;157;p20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1500" y="1033165"/>
            <a:ext cx="10380584" cy="5596235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20"/>
          <p:cNvSpPr txBox="1"/>
          <p:nvPr/>
        </p:nvSpPr>
        <p:spPr>
          <a:xfrm>
            <a:off x="571500" y="1097329"/>
            <a:ext cx="10380584" cy="1200329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0" tIns="0" rIns="0" bIns="0" anchor="t" anchorCtr="0">
            <a:spAutoFit/>
          </a:bodyPr>
          <a:lstStyle/>
          <a:p>
            <a:pPr algn="just"/>
            <a:r>
              <a:rPr lang="hu-HU" sz="1800" b="1" dirty="0">
                <a:effectLst/>
                <a:latin typeface="+mn-lt"/>
                <a:ea typeface="Calibri" panose="020F0502020204030204" pitchFamily="34" charset="0"/>
              </a:rPr>
              <a:t>EÜ100 22.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Terhes anyák részére,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szerológiailag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igazolt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toxoplasmosisban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Készítmény: ROVAMICINA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2400" b="1" dirty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Háziorvos megkötés nélkül írhat</a:t>
            </a:r>
          </a:p>
        </p:txBody>
      </p:sp>
      <p:sp>
        <p:nvSpPr>
          <p:cNvPr id="162" name="Google Shape;162;p20"/>
          <p:cNvSpPr txBox="1"/>
          <p:nvPr/>
        </p:nvSpPr>
        <p:spPr>
          <a:xfrm>
            <a:off x="571500" y="2361823"/>
            <a:ext cx="10380583" cy="4247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just"/>
            <a:r>
              <a:rPr lang="hu-HU" sz="1800" b="1" dirty="0">
                <a:effectLst/>
                <a:latin typeface="+mn-lt"/>
                <a:ea typeface="Calibri" panose="020F0502020204030204" pitchFamily="34" charset="0"/>
              </a:rPr>
              <a:t>EÜ70 5.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&gt;&gt; Teljes vagy részleges hasnyálmirigy-eltávolítás; Dokumentáltan súlyos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maldigestio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Készítmény: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Kreon</a:t>
            </a:r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Pangrol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 </a:t>
            </a:r>
          </a:p>
          <a:p>
            <a:pPr algn="just"/>
            <a:r>
              <a:rPr lang="hu-HU" sz="1800" b="1" dirty="0">
                <a:effectLst/>
                <a:latin typeface="+mn-lt"/>
                <a:ea typeface="Calibri" panose="020F0502020204030204" pitchFamily="34" charset="0"/>
              </a:rPr>
              <a:t>EÜ70 7.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&gt;&gt; A rosszindulatú daganatos betegségek dokumentált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ossealis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manifesztációja 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Készítmény: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Analgesin</a:t>
            </a:r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Apranax</a:t>
            </a:r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Diclofenac</a:t>
            </a:r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Donalgin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 </a:t>
            </a:r>
          </a:p>
          <a:p>
            <a:pPr algn="just"/>
            <a:r>
              <a:rPr lang="hu-HU" sz="1800" b="1" dirty="0">
                <a:effectLst/>
                <a:latin typeface="+mn-lt"/>
                <a:ea typeface="Calibri" panose="020F0502020204030204" pitchFamily="34" charset="0"/>
              </a:rPr>
              <a:t>EÜ70 25.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Krónikus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hyperurikaemia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kezelésére dokumentált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allopurinol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intolerancia vagy kontraindikáció esetén, olyan állapotokban, amikor a húgysav szövetekben történő lerakódása már bekövetkezett (beleértve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tophusok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és/vagy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arthritis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hu-HU" sz="1800" dirty="0" err="1">
                <a:effectLst/>
                <a:latin typeface="+mn-lt"/>
                <a:ea typeface="Calibri" panose="020F0502020204030204" pitchFamily="34" charset="0"/>
              </a:rPr>
              <a:t>urica</a:t>
            </a:r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 fennállását vagy kórelőzményét).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Készítmény: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Adenuric</a:t>
            </a:r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Doluric</a:t>
            </a:r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, </a:t>
            </a:r>
            <a:r>
              <a:rPr lang="hu-HU" sz="1800" dirty="0" err="1">
                <a:effectLst/>
                <a:latin typeface="+mn-lt"/>
                <a:ea typeface="Times New Roman" panose="02020603050405020304" pitchFamily="18" charset="0"/>
              </a:rPr>
              <a:t>Febuxostat</a:t>
            </a:r>
            <a:r>
              <a:rPr lang="hu-HU" sz="1800" dirty="0">
                <a:effectLst/>
                <a:latin typeface="+mn-lt"/>
                <a:ea typeface="Times New Roman" panose="02020603050405020304" pitchFamily="18" charset="0"/>
              </a:rPr>
              <a:t>, </a:t>
            </a:r>
          </a:p>
          <a:p>
            <a:pPr algn="just"/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r>
              <a:rPr lang="hu-HU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Háziorvos megkötés nélkül javaslatra írhat</a:t>
            </a:r>
          </a:p>
        </p:txBody>
      </p:sp>
      <p:sp>
        <p:nvSpPr>
          <p:cNvPr id="163" name="Google Shape;163;p20"/>
          <p:cNvSpPr txBox="1"/>
          <p:nvPr/>
        </p:nvSpPr>
        <p:spPr>
          <a:xfrm>
            <a:off x="571500" y="571500"/>
            <a:ext cx="1160145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3000" b="1" dirty="0">
                <a:solidFill>
                  <a:srgbClr val="0D47A1"/>
                </a:solidFill>
                <a:latin typeface="Poppins"/>
                <a:cs typeface="Poppins"/>
                <a:sym typeface="Poppins"/>
              </a:rPr>
              <a:t>Egyéb indikációk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96845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1"/>
          <p:cNvSpPr txBox="1"/>
          <p:nvPr/>
        </p:nvSpPr>
        <p:spPr>
          <a:xfrm>
            <a:off x="571500" y="1351508"/>
            <a:ext cx="11049000" cy="5386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just"/>
            <a:r>
              <a:rPr lang="hu-HU" sz="1800" b="1" dirty="0">
                <a:effectLst/>
                <a:latin typeface="+mn-lt"/>
                <a:ea typeface="Calibri" panose="020F0502020204030204" pitchFamily="34" charset="0"/>
              </a:rPr>
              <a:t>EÜ90 24/a1.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&gt;&gt; Tehéntejfehérje iránti túlérzékenység, 0-12 hónapos életkorban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&gt;&gt; Tehéntej és szójafehérje iránti együttes túlérzékenység, 0-12 hónapos életkorban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endParaRPr lang="hu-HU" sz="1800" b="1" dirty="0">
              <a:effectLst/>
              <a:latin typeface="+mn-lt"/>
              <a:ea typeface="Calibri" panose="020F0502020204030204" pitchFamily="34" charset="0"/>
            </a:endParaRPr>
          </a:p>
          <a:p>
            <a:pPr algn="just"/>
            <a:r>
              <a:rPr lang="hu-HU" sz="1800" b="1" dirty="0">
                <a:effectLst/>
                <a:latin typeface="+mn-lt"/>
                <a:ea typeface="Calibri" panose="020F0502020204030204" pitchFamily="34" charset="0"/>
              </a:rPr>
              <a:t>EÜ90 24/b1.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&gt;&gt; Tehéntejfehérje iránti túlérzékenység, 6 hónapos és 1 éves életkor között</a:t>
            </a:r>
          </a:p>
          <a:p>
            <a:pPr algn="just"/>
            <a:endParaRPr lang="hu-HU" sz="1800" dirty="0">
              <a:latin typeface="+mn-lt"/>
              <a:ea typeface="Calibri" panose="020F0502020204030204" pitchFamily="34" charset="0"/>
            </a:endParaRPr>
          </a:p>
          <a:p>
            <a:pPr algn="just"/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Calibri" panose="020F0502020204030204" pitchFamily="34" charset="0"/>
              </a:rPr>
              <a:t>Házi gyermekorvos megkötés nélkül írhat</a:t>
            </a:r>
          </a:p>
          <a:p>
            <a:pPr algn="just"/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Calibri" panose="020F0502020204030204" pitchFamily="34" charset="0"/>
              </a:rPr>
              <a:t>Háziorvos  megkötés nélkül írhat</a:t>
            </a:r>
          </a:p>
          <a:p>
            <a:pPr algn="just"/>
            <a:endParaRPr lang="hu-HU" sz="1800" dirty="0">
              <a:latin typeface="+mn-lt"/>
              <a:ea typeface="Calibri" panose="020F0502020204030204" pitchFamily="34" charset="0"/>
            </a:endParaRPr>
          </a:p>
          <a:p>
            <a:pPr algn="just"/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b="1" dirty="0">
                <a:latin typeface="+mn-lt"/>
                <a:ea typeface="Calibri" panose="020F0502020204030204" pitchFamily="34" charset="0"/>
              </a:rPr>
              <a:t>EÜ90 24/a2.</a:t>
            </a:r>
            <a:endParaRPr lang="hu-HU" sz="1800" dirty="0"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>
                <a:latin typeface="+mn-lt"/>
                <a:ea typeface="Calibri" panose="020F0502020204030204" pitchFamily="34" charset="0"/>
              </a:rPr>
              <a:t>&gt;&gt; Tehéntej és szójafehérje iránti együttes túlérzékenység, 1-6 éves életkorban</a:t>
            </a:r>
            <a:endParaRPr lang="hu-HU" sz="1800" dirty="0">
              <a:latin typeface="+mn-lt"/>
              <a:ea typeface="Times New Roman" panose="02020603050405020304" pitchFamily="18" charset="0"/>
            </a:endParaRPr>
          </a:p>
          <a:p>
            <a:pPr algn="just"/>
            <a:endParaRPr lang="hu-HU" sz="1800" b="1" dirty="0">
              <a:effectLst/>
              <a:latin typeface="+mn-lt"/>
              <a:ea typeface="Calibri" panose="020F0502020204030204" pitchFamily="34" charset="0"/>
            </a:endParaRPr>
          </a:p>
          <a:p>
            <a:pPr algn="just"/>
            <a:r>
              <a:rPr lang="hu-HU" sz="1800" b="1" dirty="0">
                <a:effectLst/>
                <a:latin typeface="+mn-lt"/>
                <a:ea typeface="Calibri" panose="020F0502020204030204" pitchFamily="34" charset="0"/>
              </a:rPr>
              <a:t>EÜ90 24/b2.</a:t>
            </a:r>
            <a:endParaRPr lang="hu-HU" sz="1800" dirty="0">
              <a:effectLst/>
              <a:latin typeface="+mn-lt"/>
              <a:ea typeface="Times New Roman" panose="02020603050405020304" pitchFamily="18" charset="0"/>
            </a:endParaRPr>
          </a:p>
          <a:p>
            <a:pPr algn="just"/>
            <a:r>
              <a:rPr lang="hu-HU" sz="1800" dirty="0">
                <a:effectLst/>
                <a:latin typeface="+mn-lt"/>
                <a:ea typeface="Calibri" panose="020F0502020204030204" pitchFamily="34" charset="0"/>
              </a:rPr>
              <a:t>&gt;&gt; Tehéntejfehérje iránti túlérzékenység, 12 hónapos és 6 éves életkor között</a:t>
            </a:r>
          </a:p>
          <a:p>
            <a:pPr algn="just"/>
            <a:endParaRPr lang="hu-HU" sz="1800" dirty="0">
              <a:latin typeface="+mn-lt"/>
              <a:ea typeface="Calibri" panose="020F0502020204030204" pitchFamily="34" charset="0"/>
            </a:endParaRPr>
          </a:p>
          <a:p>
            <a:pPr algn="just"/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Calibri" panose="020F0502020204030204" pitchFamily="34" charset="0"/>
              </a:rPr>
              <a:t>Házi gyermekorvos megkötés nélkül írhat</a:t>
            </a:r>
          </a:p>
          <a:p>
            <a:pPr algn="just"/>
            <a:r>
              <a:rPr lang="hu-HU" sz="2000" b="1" dirty="0">
                <a:solidFill>
                  <a:schemeClr val="accent1">
                    <a:lumMod val="75000"/>
                  </a:schemeClr>
                </a:solidFill>
                <a:latin typeface="+mn-lt"/>
                <a:ea typeface="Calibri" panose="020F0502020204030204" pitchFamily="34" charset="0"/>
              </a:rPr>
              <a:t>Háziorvos megkötés nélkül javaslatra írhat</a:t>
            </a:r>
            <a:endParaRPr lang="hu-H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3" name="Google Shape;173;p21"/>
          <p:cNvSpPr txBox="1"/>
          <p:nvPr/>
        </p:nvSpPr>
        <p:spPr>
          <a:xfrm>
            <a:off x="571500" y="571500"/>
            <a:ext cx="1160145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 dirty="0" err="1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Gyermek</a:t>
            </a:r>
            <a:r>
              <a:rPr lang="en-US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3000" b="1" i="0" u="none" strike="noStrike" cap="none" dirty="0" err="1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tápszer</a:t>
            </a:r>
            <a:r>
              <a:rPr lang="en-US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3000" b="1" i="0" u="none" strike="noStrike" cap="none" dirty="0" err="1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változások</a:t>
            </a:r>
            <a:r>
              <a:rPr lang="en-US" sz="3000" b="1" i="0" u="none" strike="noStrike" cap="none" dirty="0">
                <a:solidFill>
                  <a:srgbClr val="0D47A1"/>
                </a:solidFill>
                <a:latin typeface="Poppins"/>
                <a:ea typeface="Poppins"/>
                <a:cs typeface="Poppins"/>
                <a:sym typeface="Poppins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483317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800</Words>
  <Application>Microsoft Office PowerPoint</Application>
  <PresentationFormat>Szélesvásznú</PresentationFormat>
  <Paragraphs>98</Paragraphs>
  <Slides>9</Slides>
  <Notes>9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5" baseType="lpstr">
      <vt:lpstr>Lato</vt:lpstr>
      <vt:lpstr>Poppins</vt:lpstr>
      <vt:lpstr>Calibri</vt:lpstr>
      <vt:lpstr>Arial</vt:lpstr>
      <vt:lpstr>Times New Roman</vt:lpstr>
      <vt:lpstr>Office Theme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Karsay Ákos - BEU</dc:creator>
  <cp:lastModifiedBy>Komka Ida</cp:lastModifiedBy>
  <cp:revision>37</cp:revision>
  <dcterms:modified xsi:type="dcterms:W3CDTF">2026-03-12T07:46:59Z</dcterms:modified>
</cp:coreProperties>
</file>